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3" r:id="rId6"/>
    <p:sldId id="264" r:id="rId7"/>
    <p:sldId id="268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96" d="100"/>
          <a:sy n="96" d="100"/>
        </p:scale>
        <p:origin x="17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9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2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1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82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51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92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8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92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7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Elegant optimization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48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351" y="2235566"/>
            <a:ext cx="7744028" cy="46464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663" y="26115"/>
            <a:ext cx="10515600" cy="1325563"/>
          </a:xfrm>
        </p:spPr>
        <p:txBody>
          <a:bodyPr/>
          <a:lstStyle/>
          <a:p>
            <a:r>
              <a:rPr lang="en-US" dirty="0"/>
              <a:t>Reverse : Run 1-2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3663" y="1048777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(needed): 0.0092,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(needed): 0.0071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39,300)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663" y="1048777"/>
                <a:ext cx="10515600" cy="4351338"/>
              </a:xfrm>
              <a:blipFill>
                <a:blip r:embed="rId3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/>
          <p:cNvSpPr/>
          <p:nvPr/>
        </p:nvSpPr>
        <p:spPr>
          <a:xfrm>
            <a:off x="9182987" y="5744798"/>
            <a:ext cx="89808" cy="43030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9010395" y="5400115"/>
            <a:ext cx="4349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YAG</a:t>
            </a:r>
          </a:p>
        </p:txBody>
      </p:sp>
    </p:spTree>
    <p:extLst>
      <p:ext uri="{BB962C8B-B14F-4D97-AF65-F5344CB8AC3E}">
        <p14:creationId xmlns:p14="http://schemas.microsoft.com/office/powerpoint/2010/main" val="23905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0" y="23152"/>
                <a:ext cx="10515600" cy="1325563"/>
              </a:xfrm>
            </p:spPr>
            <p:txBody>
              <a:bodyPr/>
              <a:lstStyle/>
              <a:p>
                <a:r>
                  <a:rPr lang="en-US" dirty="0"/>
                  <a:t>Reverse : Run 3 – Constraining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 to 200</a:t>
                </a: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23152"/>
                <a:ext cx="10515600" cy="1325563"/>
              </a:xfrm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(needed): 0.0092,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(needed): 0.0071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3"/>
                <a:stretch>
                  <a:fillRect l="-522" t="-1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DEABE9EC-E565-9452-69B0-9D1348E46A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27" y="2608232"/>
            <a:ext cx="7082947" cy="424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00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0515600" cy="1325563"/>
          </a:xfrm>
        </p:spPr>
        <p:txBody>
          <a:bodyPr/>
          <a:lstStyle/>
          <a:p>
            <a:r>
              <a:rPr lang="en-US" dirty="0"/>
              <a:t>Reverse: Run 4 – Matching to initial Twiss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Asymmetry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76B01394-CC51-82F7-CCE8-C3BC48ABE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333" y="2912994"/>
            <a:ext cx="6582806" cy="394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05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0515600" cy="1325563"/>
          </a:xfrm>
        </p:spPr>
        <p:txBody>
          <a:bodyPr/>
          <a:lstStyle/>
          <a:p>
            <a:r>
              <a:rPr lang="en-US" dirty="0"/>
              <a:t>Reverse:  Run 5 – Reverse matching to initial Twiss parameters but asymmetric spot size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>
                    <a:latin typeface="Cambria Math" panose="02040503050406030204" pitchFamily="18" charset="0"/>
                  </a:rPr>
                  <a:t>Matched to Initial </a:t>
                </a:r>
                <a:r>
                  <a:rPr lang="en-US" dirty="0" err="1">
                    <a:latin typeface="Cambria Math" panose="02040503050406030204" pitchFamily="18" charset="0"/>
                  </a:rPr>
                  <a:t>twiss</a:t>
                </a:r>
                <a:r>
                  <a:rPr lang="en-US" dirty="0">
                    <a:latin typeface="Cambria Math" panose="02040503050406030204" pitchFamily="18" charset="0"/>
                  </a:rPr>
                  <a:t> parameters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Asymmetry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F1C8791-2FBA-53E9-7C94-67B3E6C0E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770" y="2506662"/>
            <a:ext cx="72522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24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1353800" cy="1325563"/>
          </a:xfrm>
        </p:spPr>
        <p:txBody>
          <a:bodyPr/>
          <a:lstStyle/>
          <a:p>
            <a:r>
              <a:rPr lang="en-US" dirty="0"/>
              <a:t>Forward: Run 6 – Matching to plasma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Matched to plasma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>
                    <a:latin typeface="Cambria Math" panose="02040503050406030204" pitchFamily="18" charset="0"/>
                  </a:rPr>
                  <a:t>Starting from initial </a:t>
                </a:r>
                <a:r>
                  <a:rPr lang="en-US" dirty="0" err="1">
                    <a:latin typeface="Cambria Math" panose="02040503050406030204" pitchFamily="18" charset="0"/>
                  </a:rPr>
                  <a:t>twiss</a:t>
                </a:r>
                <a:r>
                  <a:rPr lang="en-US" dirty="0">
                    <a:latin typeface="Cambria Math" panose="02040503050406030204" pitchFamily="18" charset="0"/>
                  </a:rPr>
                  <a:t> parameters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Plasma chamber is 30 cm from quad end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YAG could be placed inside chamber?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3971629-9F1F-E8A5-9D3C-C8FA60B62B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412"/>
          <a:stretch/>
        </p:blipFill>
        <p:spPr>
          <a:xfrm>
            <a:off x="5446642" y="2948878"/>
            <a:ext cx="6745357" cy="390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10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1353800" cy="1325563"/>
          </a:xfrm>
        </p:spPr>
        <p:txBody>
          <a:bodyPr/>
          <a:lstStyle/>
          <a:p>
            <a:r>
              <a:rPr lang="en-US" dirty="0"/>
              <a:t>Forward: Run 7 – Simulated RAW Beam (OPAL)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5266"/>
            <a:ext cx="10515600" cy="4351338"/>
          </a:xfrm>
        </p:spPr>
        <p:txBody>
          <a:bodyPr/>
          <a:lstStyle/>
          <a:p>
            <a:pPr marL="228600" lvl="2">
              <a:spcBef>
                <a:spcPts val="1000"/>
              </a:spcBef>
            </a:pPr>
            <a:r>
              <a:rPr lang="en-US" dirty="0"/>
              <a:t>OPAL beam works in a similar way – Matched to plasma beta functions</a:t>
            </a:r>
          </a:p>
          <a:p>
            <a:pPr marL="228600" lvl="2">
              <a:spcBef>
                <a:spcPts val="1000"/>
              </a:spcBef>
            </a:pPr>
            <a:r>
              <a:rPr lang="en-US" dirty="0"/>
              <a:t>YAG could be placed inside chamber?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71629-9F1F-E8A5-9D3C-C8FA60B62B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2"/>
          <a:stretch/>
        </p:blipFill>
        <p:spPr>
          <a:xfrm>
            <a:off x="1378224" y="2180250"/>
            <a:ext cx="8017567" cy="464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7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3BF0E-8459-C922-B896-BA9E9CD5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Emittances (3</a:t>
            </a:r>
            <a:r>
              <a:rPr lang="en-US" baseline="30000" dirty="0"/>
              <a:t>rd</a:t>
            </a:r>
            <a:r>
              <a:rPr lang="en-US" dirty="0"/>
              <a:t> order tracking)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51CA7C-A461-06E1-5625-AAAEA2EBC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94560"/>
            <a:ext cx="7772400" cy="46634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EC7821-A312-C358-3583-56978FCC31AC}"/>
              </a:ext>
            </a:extLst>
          </p:cNvPr>
          <p:cNvSpPr txBox="1"/>
          <p:nvPr/>
        </p:nvSpPr>
        <p:spPr>
          <a:xfrm>
            <a:off x="980661" y="1178897"/>
            <a:ext cx="45322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Energy spread : 33 keV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Increases with increase in energy spread</a:t>
            </a:r>
          </a:p>
        </p:txBody>
      </p:sp>
    </p:spTree>
    <p:extLst>
      <p:ext uri="{BB962C8B-B14F-4D97-AF65-F5344CB8AC3E}">
        <p14:creationId xmlns:p14="http://schemas.microsoft.com/office/powerpoint/2010/main" val="202459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/>
          <p:cNvCxnSpPr/>
          <p:nvPr/>
        </p:nvCxnSpPr>
        <p:spPr>
          <a:xfrm>
            <a:off x="409543" y="5908112"/>
            <a:ext cx="11482809" cy="524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9564134" y="577539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313079" y="6081766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26.92</a:t>
            </a:r>
            <a:endParaRPr lang="en-US" dirty="0"/>
          </a:p>
        </p:txBody>
      </p:sp>
      <p:cxnSp>
        <p:nvCxnSpPr>
          <p:cNvPr id="46" name="Straight Connector 45"/>
          <p:cNvCxnSpPr/>
          <p:nvPr/>
        </p:nvCxnSpPr>
        <p:spPr>
          <a:xfrm flipH="1" flipV="1">
            <a:off x="1121071" y="574628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813085" y="606565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20.87</a:t>
            </a:r>
          </a:p>
        </p:txBody>
      </p:sp>
      <p:cxnSp>
        <p:nvCxnSpPr>
          <p:cNvPr id="48" name="Straight Connector 47"/>
          <p:cNvCxnSpPr/>
          <p:nvPr/>
        </p:nvCxnSpPr>
        <p:spPr>
          <a:xfrm flipH="1" flipV="1">
            <a:off x="1421893" y="5755533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403483" y="5755533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5751814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5480184" y="60954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24.13</a:t>
            </a:r>
          </a:p>
        </p:txBody>
      </p:sp>
      <p:cxnSp>
        <p:nvCxnSpPr>
          <p:cNvPr id="52" name="Straight Connector 51"/>
          <p:cNvCxnSpPr/>
          <p:nvPr/>
        </p:nvCxnSpPr>
        <p:spPr>
          <a:xfrm flipH="1" flipV="1">
            <a:off x="5367486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5060869" y="632459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23.87</a:t>
            </a:r>
          </a:p>
        </p:txBody>
      </p:sp>
      <p:cxnSp>
        <p:nvCxnSpPr>
          <p:cNvPr id="54" name="Straight Connector 53"/>
          <p:cNvCxnSpPr/>
          <p:nvPr/>
        </p:nvCxnSpPr>
        <p:spPr>
          <a:xfrm flipH="1" flipV="1">
            <a:off x="5078324" y="581937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4755760" y="6100119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23.62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153257" y="623843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21.08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03483" y="3804249"/>
            <a:ext cx="3271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Experimental setup - FBPWFA</a:t>
            </a:r>
          </a:p>
        </p:txBody>
      </p:sp>
      <p:cxnSp>
        <p:nvCxnSpPr>
          <p:cNvPr id="61" name="Straight Connector 60"/>
          <p:cNvCxnSpPr/>
          <p:nvPr/>
        </p:nvCxnSpPr>
        <p:spPr>
          <a:xfrm>
            <a:off x="301160" y="2613057"/>
            <a:ext cx="11482809" cy="524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1012688" y="2451229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704702" y="277059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20.87</a:t>
            </a:r>
          </a:p>
        </p:txBody>
      </p:sp>
      <p:cxnSp>
        <p:nvCxnSpPr>
          <p:cNvPr id="66" name="Straight Connector 65"/>
          <p:cNvCxnSpPr/>
          <p:nvPr/>
        </p:nvCxnSpPr>
        <p:spPr>
          <a:xfrm flipH="1" flipV="1">
            <a:off x="1313510" y="246047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295100" y="246047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5643431" y="25028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5371801" y="2800361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24.13</a:t>
            </a:r>
          </a:p>
        </p:txBody>
      </p:sp>
      <p:cxnSp>
        <p:nvCxnSpPr>
          <p:cNvPr id="70" name="Straight Connector 69"/>
          <p:cNvCxnSpPr/>
          <p:nvPr/>
        </p:nvCxnSpPr>
        <p:spPr>
          <a:xfrm flipH="1" flipV="1">
            <a:off x="5226088" y="250343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4952486" y="302954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23.87</a:t>
            </a:r>
          </a:p>
        </p:txBody>
      </p:sp>
      <p:cxnSp>
        <p:nvCxnSpPr>
          <p:cNvPr id="72" name="Straight Connector 71"/>
          <p:cNvCxnSpPr/>
          <p:nvPr/>
        </p:nvCxnSpPr>
        <p:spPr>
          <a:xfrm flipH="1" flipV="1">
            <a:off x="4969941" y="252431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647377" y="2805064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23.62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044874" y="294337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21.08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H="1" flipV="1">
            <a:off x="10186517" y="25185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95100" y="509194"/>
            <a:ext cx="2571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Existing AWA beamline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1360479" y="4683491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/>
          <p:cNvSpPr/>
          <p:nvPr/>
        </p:nvSpPr>
        <p:spPr>
          <a:xfrm>
            <a:off x="1068287" y="4683491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/>
          <p:cNvSpPr/>
          <p:nvPr/>
        </p:nvSpPr>
        <p:spPr>
          <a:xfrm>
            <a:off x="1237652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/>
          <p:cNvSpPr/>
          <p:nvPr/>
        </p:nvSpPr>
        <p:spPr>
          <a:xfrm>
            <a:off x="945460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/>
          <p:cNvSpPr/>
          <p:nvPr/>
        </p:nvSpPr>
        <p:spPr>
          <a:xfrm>
            <a:off x="5345054" y="4738504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5016875" y="47370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/>
          <p:cNvSpPr/>
          <p:nvPr/>
        </p:nvSpPr>
        <p:spPr>
          <a:xfrm>
            <a:off x="5670602" y="47370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/>
          <p:cNvSpPr/>
          <p:nvPr/>
        </p:nvSpPr>
        <p:spPr>
          <a:xfrm>
            <a:off x="5222227" y="1319463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/>
          <p:cNvSpPr/>
          <p:nvPr/>
        </p:nvSpPr>
        <p:spPr>
          <a:xfrm>
            <a:off x="4894048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/>
          <p:cNvSpPr/>
          <p:nvPr/>
        </p:nvSpPr>
        <p:spPr>
          <a:xfrm>
            <a:off x="5547775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/>
          <p:cNvSpPr/>
          <p:nvPr/>
        </p:nvSpPr>
        <p:spPr>
          <a:xfrm>
            <a:off x="8224896" y="1319463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/>
          <p:cNvSpPr/>
          <p:nvPr/>
        </p:nvSpPr>
        <p:spPr>
          <a:xfrm>
            <a:off x="7896717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8550444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/>
          <p:nvPr/>
        </p:nvCxnSpPr>
        <p:spPr>
          <a:xfrm flipH="1" flipV="1">
            <a:off x="8626372" y="249007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8354742" y="2787540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26.69</a:t>
            </a:r>
          </a:p>
        </p:txBody>
      </p:sp>
      <p:cxnSp>
        <p:nvCxnSpPr>
          <p:cNvPr id="101" name="Straight Connector 100"/>
          <p:cNvCxnSpPr/>
          <p:nvPr/>
        </p:nvCxnSpPr>
        <p:spPr>
          <a:xfrm flipH="1" flipV="1">
            <a:off x="8279761" y="25028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/>
          <p:cNvSpPr/>
          <p:nvPr/>
        </p:nvSpPr>
        <p:spPr>
          <a:xfrm>
            <a:off x="7935427" y="3016721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26.34</a:t>
            </a:r>
          </a:p>
        </p:txBody>
      </p:sp>
      <p:cxnSp>
        <p:nvCxnSpPr>
          <p:cNvPr id="103" name="Straight Connector 102"/>
          <p:cNvCxnSpPr/>
          <p:nvPr/>
        </p:nvCxnSpPr>
        <p:spPr>
          <a:xfrm flipH="1" flipV="1">
            <a:off x="7952882" y="251149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>
            <a:off x="7630318" y="2792243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25.99</a:t>
            </a:r>
          </a:p>
        </p:txBody>
      </p:sp>
      <p:cxnSp>
        <p:nvCxnSpPr>
          <p:cNvPr id="105" name="Straight Connector 104"/>
          <p:cNvCxnSpPr/>
          <p:nvPr/>
        </p:nvCxnSpPr>
        <p:spPr>
          <a:xfrm flipH="1" flipV="1">
            <a:off x="8697594" y="575397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8347292" y="60382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26.56</a:t>
            </a:r>
          </a:p>
        </p:txBody>
      </p:sp>
      <p:cxnSp>
        <p:nvCxnSpPr>
          <p:cNvPr id="107" name="Straight Connector 106"/>
          <p:cNvCxnSpPr/>
          <p:nvPr/>
        </p:nvCxnSpPr>
        <p:spPr>
          <a:xfrm flipH="1" flipV="1">
            <a:off x="8350983" y="5766797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8006649" y="6280623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26.34</a:t>
            </a:r>
          </a:p>
        </p:txBody>
      </p:sp>
      <p:cxnSp>
        <p:nvCxnSpPr>
          <p:cNvPr id="109" name="Straight Connector 108"/>
          <p:cNvCxnSpPr/>
          <p:nvPr/>
        </p:nvCxnSpPr>
        <p:spPr>
          <a:xfrm flipH="1" flipV="1">
            <a:off x="8024104" y="577539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>
          <a:xfrm>
            <a:off x="7701540" y="6056145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26.12</a:t>
            </a:r>
          </a:p>
        </p:txBody>
      </p:sp>
      <p:sp>
        <p:nvSpPr>
          <p:cNvPr id="111" name="Rounded Rectangle 110"/>
          <p:cNvSpPr/>
          <p:nvPr/>
        </p:nvSpPr>
        <p:spPr>
          <a:xfrm>
            <a:off x="8319262" y="476369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7991083" y="4762269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/>
        </p:nvSpPr>
        <p:spPr>
          <a:xfrm>
            <a:off x="8644810" y="4762269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/>
          <p:cNvSpPr/>
          <p:nvPr/>
        </p:nvSpPr>
        <p:spPr>
          <a:xfrm>
            <a:off x="6722246" y="1328014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/>
          <p:cNvSpPr/>
          <p:nvPr/>
        </p:nvSpPr>
        <p:spPr>
          <a:xfrm>
            <a:off x="6769943" y="4752166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/>
          <p:nvPr/>
        </p:nvCxnSpPr>
        <p:spPr>
          <a:xfrm flipH="1" flipV="1">
            <a:off x="6797208" y="255263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6494169" y="2275069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25.13</a:t>
            </a:r>
            <a:endParaRPr lang="en-US" dirty="0"/>
          </a:p>
        </p:txBody>
      </p:sp>
      <p:sp>
        <p:nvSpPr>
          <p:cNvPr id="119" name="Rectangle 118"/>
          <p:cNvSpPr/>
          <p:nvPr/>
        </p:nvSpPr>
        <p:spPr>
          <a:xfrm>
            <a:off x="9212223" y="4772264"/>
            <a:ext cx="910023" cy="8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plasma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6566567" y="4417901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6535377" y="976216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23" name="Straight Connector 122"/>
          <p:cNvCxnSpPr/>
          <p:nvPr/>
        </p:nvCxnSpPr>
        <p:spPr>
          <a:xfrm flipH="1" flipV="1">
            <a:off x="6817742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/>
          <p:cNvSpPr/>
          <p:nvPr/>
        </p:nvSpPr>
        <p:spPr>
          <a:xfrm>
            <a:off x="6546112" y="60954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25.13</a:t>
            </a:r>
          </a:p>
        </p:txBody>
      </p:sp>
      <p:cxnSp>
        <p:nvCxnSpPr>
          <p:cNvPr id="127" name="Straight Connector 126"/>
          <p:cNvCxnSpPr/>
          <p:nvPr/>
        </p:nvCxnSpPr>
        <p:spPr>
          <a:xfrm flipH="1" flipV="1">
            <a:off x="10310158" y="5773791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10052508" y="6084543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27.3</a:t>
            </a:r>
            <a:endParaRPr lang="en-US" dirty="0"/>
          </a:p>
        </p:txBody>
      </p:sp>
      <p:sp>
        <p:nvSpPr>
          <p:cNvPr id="131" name="Rounded Rectangle 130"/>
          <p:cNvSpPr/>
          <p:nvPr/>
        </p:nvSpPr>
        <p:spPr>
          <a:xfrm>
            <a:off x="2858569" y="134673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/>
          <p:cNvSpPr txBox="1"/>
          <p:nvPr/>
        </p:nvSpPr>
        <p:spPr>
          <a:xfrm>
            <a:off x="2671700" y="994937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33" name="Straight Connector 132"/>
          <p:cNvCxnSpPr/>
          <p:nvPr/>
        </p:nvCxnSpPr>
        <p:spPr>
          <a:xfrm flipH="1" flipV="1">
            <a:off x="2912126" y="249864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2609087" y="2221080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22.85</a:t>
            </a:r>
            <a:endParaRPr lang="en-US" dirty="0"/>
          </a:p>
        </p:txBody>
      </p:sp>
      <p:sp>
        <p:nvSpPr>
          <p:cNvPr id="138" name="Rounded Rectangle 137"/>
          <p:cNvSpPr/>
          <p:nvPr/>
        </p:nvSpPr>
        <p:spPr>
          <a:xfrm>
            <a:off x="2917240" y="4665957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/>
          <p:cNvSpPr txBox="1"/>
          <p:nvPr/>
        </p:nvSpPr>
        <p:spPr>
          <a:xfrm>
            <a:off x="2730371" y="4314159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40" name="Straight Connector 139"/>
          <p:cNvCxnSpPr/>
          <p:nvPr/>
        </p:nvCxnSpPr>
        <p:spPr>
          <a:xfrm flipH="1" flipV="1">
            <a:off x="2970797" y="581786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2667758" y="5540302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22.85</a:t>
            </a:r>
            <a:endParaRPr lang="en-US" dirty="0"/>
          </a:p>
        </p:txBody>
      </p:sp>
      <p:sp>
        <p:nvSpPr>
          <p:cNvPr id="142" name="Rounded Rectangle 141"/>
          <p:cNvSpPr/>
          <p:nvPr/>
        </p:nvSpPr>
        <p:spPr>
          <a:xfrm>
            <a:off x="10115826" y="131803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/>
          <p:cNvSpPr txBox="1"/>
          <p:nvPr/>
        </p:nvSpPr>
        <p:spPr>
          <a:xfrm>
            <a:off x="9916382" y="2869160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27.3</a:t>
            </a:r>
            <a:endParaRPr lang="en-US" dirty="0"/>
          </a:p>
        </p:txBody>
      </p:sp>
      <p:sp>
        <p:nvSpPr>
          <p:cNvPr id="144" name="Rectangle 143"/>
          <p:cNvSpPr/>
          <p:nvPr/>
        </p:nvSpPr>
        <p:spPr>
          <a:xfrm>
            <a:off x="10534325" y="1318035"/>
            <a:ext cx="910023" cy="8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cube</a:t>
            </a:r>
          </a:p>
        </p:txBody>
      </p:sp>
      <p:cxnSp>
        <p:nvCxnSpPr>
          <p:cNvPr id="145" name="Straight Connector 144"/>
          <p:cNvCxnSpPr/>
          <p:nvPr/>
        </p:nvCxnSpPr>
        <p:spPr>
          <a:xfrm flipH="1" flipV="1">
            <a:off x="11016355" y="25185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10733113" y="2896456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27.64</a:t>
            </a:r>
            <a:endParaRPr lang="en-US" dirty="0"/>
          </a:p>
        </p:txBody>
      </p:sp>
      <p:cxnSp>
        <p:nvCxnSpPr>
          <p:cNvPr id="147" name="Straight Connector 146"/>
          <p:cNvCxnSpPr/>
          <p:nvPr/>
        </p:nvCxnSpPr>
        <p:spPr>
          <a:xfrm flipH="1" flipV="1">
            <a:off x="11763922" y="2503969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ounded Rectangle 147"/>
          <p:cNvSpPr/>
          <p:nvPr/>
        </p:nvSpPr>
        <p:spPr>
          <a:xfrm>
            <a:off x="11701188" y="1310510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1453629" y="2869160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27.98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859190-D6F0-BBA8-3482-5266F71BDE9D}"/>
              </a:ext>
            </a:extLst>
          </p:cNvPr>
          <p:cNvSpPr txBox="1"/>
          <p:nvPr/>
        </p:nvSpPr>
        <p:spPr>
          <a:xfrm>
            <a:off x="9916382" y="951368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0B546F-CEBF-1BA9-63EA-0A7BC5072357}"/>
              </a:ext>
            </a:extLst>
          </p:cNvPr>
          <p:cNvSpPr txBox="1"/>
          <p:nvPr/>
        </p:nvSpPr>
        <p:spPr>
          <a:xfrm>
            <a:off x="11465356" y="982575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5BB38A-85DA-881A-670B-9E5937DE323E}"/>
              </a:ext>
            </a:extLst>
          </p:cNvPr>
          <p:cNvSpPr txBox="1"/>
          <p:nvPr/>
        </p:nvSpPr>
        <p:spPr>
          <a:xfrm>
            <a:off x="9388728" y="3470864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4654BA2-67BA-C5A4-EAF8-1CD9F573082B}"/>
              </a:ext>
            </a:extLst>
          </p:cNvPr>
          <p:cNvSpPr/>
          <p:nvPr/>
        </p:nvSpPr>
        <p:spPr>
          <a:xfrm>
            <a:off x="10257374" y="47586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417FF08-C58B-7140-9155-95F39EBB18A9}"/>
              </a:ext>
            </a:extLst>
          </p:cNvPr>
          <p:cNvSpPr/>
          <p:nvPr/>
        </p:nvSpPr>
        <p:spPr>
          <a:xfrm>
            <a:off x="10547624" y="47571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C9122A4-5C23-48CB-BF57-D3DDA3B961E9}"/>
              </a:ext>
            </a:extLst>
          </p:cNvPr>
          <p:cNvSpPr/>
          <p:nvPr/>
        </p:nvSpPr>
        <p:spPr>
          <a:xfrm>
            <a:off x="11298406" y="476965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5B9ABE3-5CC2-130E-1D07-1C805347AF9B}"/>
              </a:ext>
            </a:extLst>
          </p:cNvPr>
          <p:cNvSpPr/>
          <p:nvPr/>
        </p:nvSpPr>
        <p:spPr>
          <a:xfrm>
            <a:off x="11743862" y="4752164"/>
            <a:ext cx="122827" cy="86061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647274-8BB5-56F0-1960-E5547559B465}"/>
              </a:ext>
            </a:extLst>
          </p:cNvPr>
          <p:cNvSpPr txBox="1"/>
          <p:nvPr/>
        </p:nvSpPr>
        <p:spPr>
          <a:xfrm>
            <a:off x="11380466" y="4352816"/>
            <a:ext cx="972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542A7B-FCD7-A90A-A623-DE05E6BCBB14}"/>
              </a:ext>
            </a:extLst>
          </p:cNvPr>
          <p:cNvSpPr txBox="1"/>
          <p:nvPr/>
        </p:nvSpPr>
        <p:spPr>
          <a:xfrm>
            <a:off x="10670451" y="4291164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E5B5A-795E-82AE-2ED2-222F06438266}"/>
              </a:ext>
            </a:extLst>
          </p:cNvPr>
          <p:cNvSpPr/>
          <p:nvPr/>
        </p:nvSpPr>
        <p:spPr>
          <a:xfrm>
            <a:off x="7388" y="2789488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A7367C-1AC2-D26D-33E3-A1837262CCA2}"/>
              </a:ext>
            </a:extLst>
          </p:cNvPr>
          <p:cNvSpPr txBox="1"/>
          <p:nvPr/>
        </p:nvSpPr>
        <p:spPr>
          <a:xfrm>
            <a:off x="125804" y="6432015"/>
            <a:ext cx="793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(in 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DCA8C5-BC3F-74F6-6EBA-DE2947B83CDE}"/>
              </a:ext>
            </a:extLst>
          </p:cNvPr>
          <p:cNvSpPr txBox="1"/>
          <p:nvPr/>
        </p:nvSpPr>
        <p:spPr>
          <a:xfrm>
            <a:off x="7388" y="3249742"/>
            <a:ext cx="6205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(in m)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59085E-BEDD-74F1-574E-44E8D5524668}"/>
              </a:ext>
            </a:extLst>
          </p:cNvPr>
          <p:cNvSpPr/>
          <p:nvPr/>
        </p:nvSpPr>
        <p:spPr>
          <a:xfrm>
            <a:off x="139848" y="5364625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20.3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D2D87F3-02CE-7B7A-53EA-EB49DF23F67B}"/>
              </a:ext>
            </a:extLst>
          </p:cNvPr>
          <p:cNvSpPr/>
          <p:nvPr/>
        </p:nvSpPr>
        <p:spPr>
          <a:xfrm>
            <a:off x="8970701" y="4750882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0D25689-69E3-A7B5-0BFB-FB3BD20096C6}"/>
              </a:ext>
            </a:extLst>
          </p:cNvPr>
          <p:cNvSpPr/>
          <p:nvPr/>
        </p:nvSpPr>
        <p:spPr>
          <a:xfrm>
            <a:off x="10889361" y="4758677"/>
            <a:ext cx="122827" cy="86061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997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9803</TotalTime>
  <Words>374</Words>
  <Application>Microsoft Macintosh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Elegant optimization</vt:lpstr>
      <vt:lpstr>Reverse : Run 1-2</vt:lpstr>
      <vt:lpstr>Reverse : Run 3 – Constraining β_y to 200</vt:lpstr>
      <vt:lpstr>Reverse: Run 4 – Matching to initial Twiss parameters</vt:lpstr>
      <vt:lpstr>Reverse:  Run 5 – Reverse matching to initial Twiss parameters but asymmetric spot size</vt:lpstr>
      <vt:lpstr>Forward: Run 6 – Matching to plasma parameters</vt:lpstr>
      <vt:lpstr>Forward: Run 7 – Simulated RAW Beam (OPAL)</vt:lpstr>
      <vt:lpstr>Emittances (3rd order tracking)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optimization</dc:title>
  <dc:creator>Pratik Manwani</dc:creator>
  <cp:lastModifiedBy>Pratik Manwani</cp:lastModifiedBy>
  <cp:revision>27</cp:revision>
  <dcterms:created xsi:type="dcterms:W3CDTF">2024-08-14T22:13:24Z</dcterms:created>
  <dcterms:modified xsi:type="dcterms:W3CDTF">2024-08-21T18:08:13Z</dcterms:modified>
</cp:coreProperties>
</file>

<file path=docProps/thumbnail.jpeg>
</file>